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sldIdLst>
    <p:sldId id="304" r:id="rId5"/>
    <p:sldId id="315" r:id="rId6"/>
    <p:sldId id="323" r:id="rId7"/>
    <p:sldId id="311" r:id="rId8"/>
    <p:sldId id="316" r:id="rId9"/>
    <p:sldId id="299" r:id="rId10"/>
    <p:sldId id="310" r:id="rId11"/>
    <p:sldId id="319" r:id="rId12"/>
    <p:sldId id="321" r:id="rId13"/>
    <p:sldId id="258" r:id="rId14"/>
    <p:sldId id="303" r:id="rId15"/>
    <p:sldId id="317" r:id="rId16"/>
    <p:sldId id="322" r:id="rId17"/>
    <p:sldId id="318" r:id="rId18"/>
    <p:sldId id="324" r:id="rId19"/>
    <p:sldId id="301" r:id="rId20"/>
    <p:sldId id="325" r:id="rId21"/>
    <p:sldId id="30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50" autoAdjust="0"/>
  </p:normalViewPr>
  <p:slideViewPr>
    <p:cSldViewPr snapToGrid="0">
      <p:cViewPr varScale="1">
        <p:scale>
          <a:sx n="86" d="100"/>
          <a:sy n="86" d="100"/>
        </p:scale>
        <p:origin x="562" y="5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327875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lstStyle/>
          <a:p>
            <a:r>
              <a:rPr lang="en-US" dirty="0"/>
              <a:t>Sea-thru</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1230180"/>
          </a:xfrm>
        </p:spPr>
        <p:txBody>
          <a:bodyPr>
            <a:normAutofit/>
          </a:bodyPr>
          <a:lstStyle/>
          <a:p>
            <a:r>
              <a:rPr lang="en-US" dirty="0"/>
              <a:t>Ankur Garg		102003473</a:t>
            </a:r>
          </a:p>
          <a:p>
            <a:r>
              <a:rPr lang="en-US" dirty="0"/>
              <a:t>Jaskarandeep Singh	102003486</a:t>
            </a:r>
          </a:p>
          <a:p>
            <a:r>
              <a:rPr lang="en-US" dirty="0"/>
              <a:t>Manvi Mehendiyan	102003678</a:t>
            </a:r>
          </a:p>
          <a:p>
            <a:endParaRPr lang="en-US" dirty="0"/>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a:lstStyle/>
          <a:p>
            <a:r>
              <a:rPr lang="en-US" dirty="0"/>
              <a:t>SEA-thru OVERVIEW</a:t>
            </a:r>
          </a:p>
        </p:txBody>
      </p:sp>
    </p:spTree>
    <p:extLst>
      <p:ext uri="{BB962C8B-B14F-4D97-AF65-F5344CB8AC3E}">
        <p14:creationId xmlns:p14="http://schemas.microsoft.com/office/powerpoint/2010/main" val="70778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Image formation equations</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32" name="Picture 31">
            <a:extLst>
              <a:ext uri="{FF2B5EF4-FFF2-40B4-BE49-F238E27FC236}">
                <a16:creationId xmlns:a16="http://schemas.microsoft.com/office/drawing/2014/main" id="{AFBD784F-D4C0-D94B-8D78-128DE88F06DA}"/>
              </a:ext>
            </a:extLst>
          </p:cNvPr>
          <p:cNvPicPr>
            <a:picLocks noChangeAspect="1"/>
          </p:cNvPicPr>
          <p:nvPr/>
        </p:nvPicPr>
        <p:blipFill>
          <a:blip r:embed="rId2"/>
          <a:stretch>
            <a:fillRect/>
          </a:stretch>
        </p:blipFill>
        <p:spPr>
          <a:xfrm>
            <a:off x="2003394" y="1344350"/>
            <a:ext cx="8185211" cy="4599142"/>
          </a:xfrm>
          <a:prstGeom prst="rect">
            <a:avLst/>
          </a:prstGeom>
        </p:spPr>
      </p:pic>
    </p:spTree>
    <p:extLst>
      <p:ext uri="{BB962C8B-B14F-4D97-AF65-F5344CB8AC3E}">
        <p14:creationId xmlns:p14="http://schemas.microsoft.com/office/powerpoint/2010/main" val="1577529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3C71EE-079E-6230-7A7A-A81CA84390E2}"/>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16" name="AutoShape 4" descr="Components of light propagating in an underwater environment: direct... |  Download Scientific Diagram">
            <a:extLst>
              <a:ext uri="{FF2B5EF4-FFF2-40B4-BE49-F238E27FC236}">
                <a16:creationId xmlns:a16="http://schemas.microsoft.com/office/drawing/2014/main" id="{8B6D7C74-CFE6-9321-D7A9-3BB2193AA198}"/>
              </a:ext>
            </a:extLst>
          </p:cNvPr>
          <p:cNvSpPr>
            <a:spLocks noChangeAspect="1" noChangeArrowheads="1"/>
          </p:cNvSpPr>
          <p:nvPr/>
        </p:nvSpPr>
        <p:spPr bwMode="auto">
          <a:xfrm>
            <a:off x="2133600" y="-533400"/>
            <a:ext cx="4114800" cy="411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9" name="Picture 18">
            <a:extLst>
              <a:ext uri="{FF2B5EF4-FFF2-40B4-BE49-F238E27FC236}">
                <a16:creationId xmlns:a16="http://schemas.microsoft.com/office/drawing/2014/main" id="{37A2686B-0BDA-1D11-52FA-23BC5BAF1ED6}"/>
              </a:ext>
            </a:extLst>
          </p:cNvPr>
          <p:cNvPicPr>
            <a:picLocks noChangeAspect="1"/>
          </p:cNvPicPr>
          <p:nvPr/>
        </p:nvPicPr>
        <p:blipFill>
          <a:blip r:embed="rId2"/>
          <a:stretch>
            <a:fillRect/>
          </a:stretch>
        </p:blipFill>
        <p:spPr>
          <a:xfrm>
            <a:off x="1476806" y="519345"/>
            <a:ext cx="9238388" cy="3854594"/>
          </a:xfrm>
          <a:prstGeom prst="rect">
            <a:avLst/>
          </a:prstGeom>
        </p:spPr>
      </p:pic>
      <p:sp>
        <p:nvSpPr>
          <p:cNvPr id="20" name="TextBox 19">
            <a:extLst>
              <a:ext uri="{FF2B5EF4-FFF2-40B4-BE49-F238E27FC236}">
                <a16:creationId xmlns:a16="http://schemas.microsoft.com/office/drawing/2014/main" id="{CD6C6643-2E5C-36D9-969F-CD9862B74857}"/>
              </a:ext>
            </a:extLst>
          </p:cNvPr>
          <p:cNvSpPr txBox="1"/>
          <p:nvPr/>
        </p:nvSpPr>
        <p:spPr>
          <a:xfrm>
            <a:off x="575866" y="4903479"/>
            <a:ext cx="11040268" cy="923330"/>
          </a:xfrm>
          <a:prstGeom prst="rect">
            <a:avLst/>
          </a:prstGeom>
          <a:noFill/>
        </p:spPr>
        <p:txBody>
          <a:bodyPr wrap="square" rtlCol="0">
            <a:spAutoFit/>
          </a:bodyPr>
          <a:lstStyle/>
          <a:p>
            <a:r>
              <a:rPr lang="en-US" b="0" i="0" dirty="0">
                <a:solidFill>
                  <a:srgbClr val="111111"/>
                </a:solidFill>
                <a:effectLst/>
                <a:latin typeface="Roboto" panose="020B0604020202020204" pitchFamily="2" charset="0"/>
              </a:rPr>
              <a:t>Components of light propagating in an underwater environment: direct component, the forward scattering and the backscattered components. These three components model the light scattered by the medium. </a:t>
            </a:r>
          </a:p>
          <a:p>
            <a:endParaRPr lang="en-IN" dirty="0"/>
          </a:p>
        </p:txBody>
      </p:sp>
    </p:spTree>
    <p:extLst>
      <p:ext uri="{BB962C8B-B14F-4D97-AF65-F5344CB8AC3E}">
        <p14:creationId xmlns:p14="http://schemas.microsoft.com/office/powerpoint/2010/main" val="1738991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0" descr="Underwater image restoration via backscatter pixel prior and color  compensation - ScienceDirect">
            <a:extLst>
              <a:ext uri="{FF2B5EF4-FFF2-40B4-BE49-F238E27FC236}">
                <a16:creationId xmlns:a16="http://schemas.microsoft.com/office/drawing/2014/main" id="{0302EB2C-5A60-8710-2426-0A8D8A990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979" y="421709"/>
            <a:ext cx="8223651" cy="481171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13B2F6E-4433-A7AD-CB06-35E63C6236B5}"/>
              </a:ext>
            </a:extLst>
          </p:cNvPr>
          <p:cNvSpPr txBox="1"/>
          <p:nvPr/>
        </p:nvSpPr>
        <p:spPr>
          <a:xfrm>
            <a:off x="1842729" y="5608949"/>
            <a:ext cx="8792150" cy="369332"/>
          </a:xfrm>
          <a:prstGeom prst="rect">
            <a:avLst/>
          </a:prstGeom>
          <a:noFill/>
        </p:spPr>
        <p:txBody>
          <a:bodyPr wrap="none" rtlCol="0">
            <a:spAutoFit/>
          </a:bodyPr>
          <a:lstStyle/>
          <a:p>
            <a:r>
              <a:rPr lang="en-US" dirty="0"/>
              <a:t>Underwater image restoration via backscatter pixel prior and color  compensation</a:t>
            </a:r>
            <a:endParaRPr lang="en-IN" dirty="0"/>
          </a:p>
        </p:txBody>
      </p:sp>
    </p:spTree>
    <p:extLst>
      <p:ext uri="{BB962C8B-B14F-4D97-AF65-F5344CB8AC3E}">
        <p14:creationId xmlns:p14="http://schemas.microsoft.com/office/powerpoint/2010/main" val="3164068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8864BC2-650F-7025-FD6F-AD0E87DC3E58}"/>
              </a:ext>
            </a:extLst>
          </p:cNvPr>
          <p:cNvSpPr>
            <a:spLocks noGrp="1"/>
          </p:cNvSpPr>
          <p:nvPr>
            <p:ph type="sldNum" sz="quarter" idx="12"/>
          </p:nvPr>
        </p:nvSpPr>
        <p:spPr/>
        <p:txBody>
          <a:bodyPr/>
          <a:lstStyle/>
          <a:p>
            <a:fld id="{B5CEABB6-07DC-46E8-9B57-56EC44A396E5}" type="slidenum">
              <a:rPr lang="en-US" smtClean="0"/>
              <a:t>14</a:t>
            </a:fld>
            <a:endParaRPr lang="en-US" dirty="0"/>
          </a:p>
        </p:txBody>
      </p:sp>
      <p:pic>
        <p:nvPicPr>
          <p:cNvPr id="18" name="Picture 17">
            <a:extLst>
              <a:ext uri="{FF2B5EF4-FFF2-40B4-BE49-F238E27FC236}">
                <a16:creationId xmlns:a16="http://schemas.microsoft.com/office/drawing/2014/main" id="{AFF8B34A-A14A-7CF1-3284-B40B60B65863}"/>
              </a:ext>
            </a:extLst>
          </p:cNvPr>
          <p:cNvPicPr>
            <a:picLocks noChangeAspect="1"/>
          </p:cNvPicPr>
          <p:nvPr/>
        </p:nvPicPr>
        <p:blipFill>
          <a:blip r:embed="rId2"/>
          <a:stretch>
            <a:fillRect/>
          </a:stretch>
        </p:blipFill>
        <p:spPr>
          <a:xfrm>
            <a:off x="866760" y="434972"/>
            <a:ext cx="10784366" cy="3675389"/>
          </a:xfrm>
          <a:prstGeom prst="rect">
            <a:avLst/>
          </a:prstGeom>
        </p:spPr>
      </p:pic>
      <p:sp>
        <p:nvSpPr>
          <p:cNvPr id="25" name="Rectangle 24">
            <a:extLst>
              <a:ext uri="{FF2B5EF4-FFF2-40B4-BE49-F238E27FC236}">
                <a16:creationId xmlns:a16="http://schemas.microsoft.com/office/drawing/2014/main" id="{BE871C69-147A-7A11-A528-32944FE9FCEB}"/>
              </a:ext>
            </a:extLst>
          </p:cNvPr>
          <p:cNvSpPr/>
          <p:nvPr/>
        </p:nvSpPr>
        <p:spPr>
          <a:xfrm>
            <a:off x="2075895" y="3429000"/>
            <a:ext cx="133905" cy="228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87178051-ABBD-8AC4-CA60-7E93BB29868D}"/>
              </a:ext>
            </a:extLst>
          </p:cNvPr>
          <p:cNvPicPr>
            <a:picLocks noChangeAspect="1"/>
          </p:cNvPicPr>
          <p:nvPr/>
        </p:nvPicPr>
        <p:blipFill>
          <a:blip r:embed="rId3"/>
          <a:stretch>
            <a:fillRect/>
          </a:stretch>
        </p:blipFill>
        <p:spPr>
          <a:xfrm>
            <a:off x="466501" y="4684081"/>
            <a:ext cx="3218787" cy="834501"/>
          </a:xfrm>
          <a:prstGeom prst="rect">
            <a:avLst/>
          </a:prstGeom>
        </p:spPr>
      </p:pic>
      <p:sp>
        <p:nvSpPr>
          <p:cNvPr id="4" name="TextBox 3">
            <a:extLst>
              <a:ext uri="{FF2B5EF4-FFF2-40B4-BE49-F238E27FC236}">
                <a16:creationId xmlns:a16="http://schemas.microsoft.com/office/drawing/2014/main" id="{48A50ED8-D2D4-11A8-F408-13FC81566798}"/>
              </a:ext>
            </a:extLst>
          </p:cNvPr>
          <p:cNvSpPr txBox="1"/>
          <p:nvPr/>
        </p:nvSpPr>
        <p:spPr>
          <a:xfrm>
            <a:off x="3819194" y="5101331"/>
            <a:ext cx="3498907" cy="400110"/>
          </a:xfrm>
          <a:prstGeom prst="rect">
            <a:avLst/>
          </a:prstGeom>
          <a:noFill/>
        </p:spPr>
        <p:txBody>
          <a:bodyPr wrap="none" rtlCol="0">
            <a:spAutoFit/>
          </a:bodyPr>
          <a:lstStyle/>
          <a:p>
            <a:r>
              <a:rPr lang="en-US" sz="2000" b="1" dirty="0"/>
              <a:t>For Ambient Light Condition</a:t>
            </a:r>
            <a:endParaRPr lang="en-IN" sz="2000" b="1" dirty="0"/>
          </a:p>
        </p:txBody>
      </p:sp>
    </p:spTree>
    <p:extLst>
      <p:ext uri="{BB962C8B-B14F-4D97-AF65-F5344CB8AC3E}">
        <p14:creationId xmlns:p14="http://schemas.microsoft.com/office/powerpoint/2010/main" val="3468801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A27F57-6A06-8A5C-918D-F92CC4BA65BD}"/>
              </a:ext>
            </a:extLst>
          </p:cNvPr>
          <p:cNvSpPr>
            <a:spLocks noGrp="1"/>
          </p:cNvSpPr>
          <p:nvPr>
            <p:ph type="ftr" sz="quarter" idx="10"/>
          </p:nvPr>
        </p:nvSpPr>
        <p:spPr/>
        <p:txBody>
          <a:bodyPr/>
          <a:lstStyle/>
          <a:p>
            <a:r>
              <a:rPr lang="en-ZA"/>
              <a:t>Pitch deck title</a:t>
            </a:r>
            <a:endParaRPr lang="en-ZA" dirty="0"/>
          </a:p>
        </p:txBody>
      </p:sp>
      <p:sp>
        <p:nvSpPr>
          <p:cNvPr id="4" name="Slide Number Placeholder 3">
            <a:extLst>
              <a:ext uri="{FF2B5EF4-FFF2-40B4-BE49-F238E27FC236}">
                <a16:creationId xmlns:a16="http://schemas.microsoft.com/office/drawing/2014/main" id="{B811CE58-A2F4-5EB2-215B-746259B2F207}"/>
              </a:ext>
            </a:extLst>
          </p:cNvPr>
          <p:cNvSpPr>
            <a:spLocks noGrp="1"/>
          </p:cNvSpPr>
          <p:nvPr>
            <p:ph type="sldNum" sz="quarter" idx="11"/>
          </p:nvPr>
        </p:nvSpPr>
        <p:spPr/>
        <p:txBody>
          <a:bodyPr/>
          <a:lstStyle/>
          <a:p>
            <a:fld id="{19B51A1E-902D-48AF-9020-955120F399B6}" type="slidenum">
              <a:rPr lang="en-ZA" smtClean="0"/>
              <a:pPr/>
              <a:t>15</a:t>
            </a:fld>
            <a:endParaRPr lang="en-ZA" dirty="0"/>
          </a:p>
        </p:txBody>
      </p:sp>
      <p:sp>
        <p:nvSpPr>
          <p:cNvPr id="11" name="Date Placeholder 10">
            <a:extLst>
              <a:ext uri="{FF2B5EF4-FFF2-40B4-BE49-F238E27FC236}">
                <a16:creationId xmlns:a16="http://schemas.microsoft.com/office/drawing/2014/main" id="{BB1F20AE-30A6-171E-5BF7-7C499ABD44B7}"/>
              </a:ext>
            </a:extLst>
          </p:cNvPr>
          <p:cNvSpPr>
            <a:spLocks noGrp="1"/>
          </p:cNvSpPr>
          <p:nvPr>
            <p:ph type="dt" sz="half" idx="38"/>
          </p:nvPr>
        </p:nvSpPr>
        <p:spPr/>
        <p:txBody>
          <a:bodyPr/>
          <a:lstStyle/>
          <a:p>
            <a:r>
              <a:rPr lang="en-US"/>
              <a:t>7/1/20XX</a:t>
            </a:r>
            <a:endParaRPr lang="en-US" dirty="0"/>
          </a:p>
        </p:txBody>
      </p:sp>
      <p:pic>
        <p:nvPicPr>
          <p:cNvPr id="13" name="Picture 12">
            <a:extLst>
              <a:ext uri="{FF2B5EF4-FFF2-40B4-BE49-F238E27FC236}">
                <a16:creationId xmlns:a16="http://schemas.microsoft.com/office/drawing/2014/main" id="{9C8CAF26-8F79-F216-9BD2-AB2AD0D1A7C1}"/>
              </a:ext>
            </a:extLst>
          </p:cNvPr>
          <p:cNvPicPr>
            <a:picLocks noChangeAspect="1"/>
          </p:cNvPicPr>
          <p:nvPr/>
        </p:nvPicPr>
        <p:blipFill>
          <a:blip r:embed="rId2"/>
          <a:stretch>
            <a:fillRect/>
          </a:stretch>
        </p:blipFill>
        <p:spPr>
          <a:xfrm>
            <a:off x="1769609" y="290297"/>
            <a:ext cx="8652782" cy="5470056"/>
          </a:xfrm>
          <a:prstGeom prst="rect">
            <a:avLst/>
          </a:prstGeom>
        </p:spPr>
      </p:pic>
      <p:sp>
        <p:nvSpPr>
          <p:cNvPr id="14" name="Rectangle 13">
            <a:extLst>
              <a:ext uri="{FF2B5EF4-FFF2-40B4-BE49-F238E27FC236}">
                <a16:creationId xmlns:a16="http://schemas.microsoft.com/office/drawing/2014/main" id="{6E92F6CF-C335-8599-84D2-8A9293E4F656}"/>
              </a:ext>
            </a:extLst>
          </p:cNvPr>
          <p:cNvSpPr/>
          <p:nvPr/>
        </p:nvSpPr>
        <p:spPr>
          <a:xfrm>
            <a:off x="1526960" y="5436318"/>
            <a:ext cx="1109708" cy="648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96CC0A0E-9B3C-9F75-0B33-C620E526ACF8}"/>
              </a:ext>
            </a:extLst>
          </p:cNvPr>
          <p:cNvSpPr/>
          <p:nvPr/>
        </p:nvSpPr>
        <p:spPr>
          <a:xfrm>
            <a:off x="5541885" y="5646921"/>
            <a:ext cx="1410070" cy="226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131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136525"/>
            <a:ext cx="10515600" cy="1325563"/>
          </a:xfrm>
        </p:spPr>
        <p:txBody>
          <a:bodyPr/>
          <a:lstStyle/>
          <a:p>
            <a:r>
              <a:rPr lang="en-US" dirty="0"/>
              <a:t>Other Applications</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7519386" y="1168047"/>
            <a:ext cx="3834412" cy="2097869"/>
          </a:xfrm>
        </p:spPr>
        <p:txBody>
          <a:bodyPr anchor="ctr"/>
          <a:lstStyle/>
          <a:p>
            <a:pPr algn="l">
              <a:lnSpc>
                <a:spcPct val="150000"/>
              </a:lnSpc>
            </a:pPr>
            <a:r>
              <a:rPr lang="en-ZA" sz="2000" dirty="0">
                <a:latin typeface="Abadi" panose="020B0604020202020204" pitchFamily="34" charset="0"/>
              </a:rPr>
              <a:t>The Sea-thru works not only for underwater imagery but can also be used for above surface imagery</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16</a:t>
            </a:fld>
            <a:endParaRPr lang="en-ZA" dirty="0"/>
          </a:p>
        </p:txBody>
      </p:sp>
      <p:pic>
        <p:nvPicPr>
          <p:cNvPr id="25" name="Picture 24">
            <a:extLst>
              <a:ext uri="{FF2B5EF4-FFF2-40B4-BE49-F238E27FC236}">
                <a16:creationId xmlns:a16="http://schemas.microsoft.com/office/drawing/2014/main" id="{86B6D346-CB9B-C64F-5A80-77650D506FC5}"/>
              </a:ext>
            </a:extLst>
          </p:cNvPr>
          <p:cNvPicPr>
            <a:picLocks noChangeAspect="1"/>
          </p:cNvPicPr>
          <p:nvPr/>
        </p:nvPicPr>
        <p:blipFill>
          <a:blip r:embed="rId4"/>
          <a:stretch>
            <a:fillRect/>
          </a:stretch>
        </p:blipFill>
        <p:spPr>
          <a:xfrm>
            <a:off x="1051264" y="1168047"/>
            <a:ext cx="5766787" cy="2097869"/>
          </a:xfrm>
          <a:prstGeom prst="rect">
            <a:avLst/>
          </a:prstGeom>
        </p:spPr>
      </p:pic>
      <p:pic>
        <p:nvPicPr>
          <p:cNvPr id="26" name="Sea-thru - Derya Akkaynak_Trim">
            <a:hlinkClick r:id="" action="ppaction://media"/>
            <a:extLst>
              <a:ext uri="{FF2B5EF4-FFF2-40B4-BE49-F238E27FC236}">
                <a16:creationId xmlns:a16="http://schemas.microsoft.com/office/drawing/2014/main" id="{145A951D-C478-EFE8-72DB-C7A1A03A53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7337" y="3429000"/>
            <a:ext cx="7551940" cy="2545672"/>
          </a:xfrm>
          <a:prstGeom prst="rect">
            <a:avLst/>
          </a:prstGeom>
        </p:spPr>
      </p:pic>
    </p:spTree>
    <p:extLst>
      <p:ext uri="{BB962C8B-B14F-4D97-AF65-F5344CB8AC3E}">
        <p14:creationId xmlns:p14="http://schemas.microsoft.com/office/powerpoint/2010/main" val="204666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33"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6D37-9AAA-0858-09CD-1154EEF82F45}"/>
              </a:ext>
            </a:extLst>
          </p:cNvPr>
          <p:cNvSpPr>
            <a:spLocks noGrp="1"/>
          </p:cNvSpPr>
          <p:nvPr>
            <p:ph type="title"/>
          </p:nvPr>
        </p:nvSpPr>
        <p:spPr>
          <a:xfrm>
            <a:off x="838200" y="225166"/>
            <a:ext cx="10515600" cy="1325563"/>
          </a:xfrm>
        </p:spPr>
        <p:txBody>
          <a:bodyPr/>
          <a:lstStyle/>
          <a:p>
            <a:r>
              <a:rPr lang="en-IN" dirty="0"/>
              <a:t>Conclusion</a:t>
            </a:r>
          </a:p>
        </p:txBody>
      </p:sp>
      <p:sp>
        <p:nvSpPr>
          <p:cNvPr id="5" name="Slide Number Placeholder 4">
            <a:extLst>
              <a:ext uri="{FF2B5EF4-FFF2-40B4-BE49-F238E27FC236}">
                <a16:creationId xmlns:a16="http://schemas.microsoft.com/office/drawing/2014/main" id="{355263BC-752A-07C5-94A7-52C0F7293220}"/>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6" name="Text Placeholder 5">
            <a:extLst>
              <a:ext uri="{FF2B5EF4-FFF2-40B4-BE49-F238E27FC236}">
                <a16:creationId xmlns:a16="http://schemas.microsoft.com/office/drawing/2014/main" id="{DBFE6B1B-9CE5-73C2-F427-3731C7CA0C87}"/>
              </a:ext>
            </a:extLst>
          </p:cNvPr>
          <p:cNvSpPr>
            <a:spLocks noGrp="1"/>
          </p:cNvSpPr>
          <p:nvPr>
            <p:ph type="body" sz="quarter" idx="13"/>
          </p:nvPr>
        </p:nvSpPr>
        <p:spPr>
          <a:xfrm>
            <a:off x="849264" y="2358165"/>
            <a:ext cx="3657600" cy="1033740"/>
          </a:xfrm>
        </p:spPr>
        <p:txBody>
          <a:bodyPr>
            <a:normAutofit fontScale="92500"/>
          </a:bodyPr>
          <a:lstStyle/>
          <a:p>
            <a:r>
              <a:rPr lang="en-IN" dirty="0"/>
              <a:t>A focus on z-dependency was present because it is the most prominent and ambient light dependency is to be tackled in the future </a:t>
            </a:r>
          </a:p>
        </p:txBody>
      </p:sp>
      <p:sp>
        <p:nvSpPr>
          <p:cNvPr id="7" name="Text Placeholder 6">
            <a:extLst>
              <a:ext uri="{FF2B5EF4-FFF2-40B4-BE49-F238E27FC236}">
                <a16:creationId xmlns:a16="http://schemas.microsoft.com/office/drawing/2014/main" id="{5A0EB4CC-66F0-2E73-14CD-4659186B23C4}"/>
              </a:ext>
            </a:extLst>
          </p:cNvPr>
          <p:cNvSpPr>
            <a:spLocks noGrp="1"/>
          </p:cNvSpPr>
          <p:nvPr>
            <p:ph type="body" sz="quarter" idx="14"/>
          </p:nvPr>
        </p:nvSpPr>
        <p:spPr>
          <a:xfrm>
            <a:off x="849264" y="1299930"/>
            <a:ext cx="3657600" cy="365760"/>
          </a:xfrm>
        </p:spPr>
        <p:txBody>
          <a:bodyPr/>
          <a:lstStyle/>
          <a:p>
            <a:r>
              <a:rPr lang="en-IN" dirty="0">
                <a:solidFill>
                  <a:schemeClr val="tx1"/>
                </a:solidFill>
              </a:rPr>
              <a:t>Dependencies</a:t>
            </a:r>
          </a:p>
        </p:txBody>
      </p:sp>
      <p:sp>
        <p:nvSpPr>
          <p:cNvPr id="8" name="Text Placeholder 7">
            <a:extLst>
              <a:ext uri="{FF2B5EF4-FFF2-40B4-BE49-F238E27FC236}">
                <a16:creationId xmlns:a16="http://schemas.microsoft.com/office/drawing/2014/main" id="{4C25E1FB-9ECD-D2AC-6872-4BB518265B10}"/>
              </a:ext>
            </a:extLst>
          </p:cNvPr>
          <p:cNvSpPr>
            <a:spLocks noGrp="1"/>
          </p:cNvSpPr>
          <p:nvPr>
            <p:ph type="body" sz="quarter" idx="15"/>
          </p:nvPr>
        </p:nvSpPr>
        <p:spPr/>
        <p:txBody>
          <a:bodyPr/>
          <a:lstStyle/>
          <a:p>
            <a:r>
              <a:rPr lang="en-IN" dirty="0"/>
              <a:t>Deep-nets can be used for coefficient estimations which will produce more efficient results</a:t>
            </a:r>
          </a:p>
        </p:txBody>
      </p:sp>
      <p:sp>
        <p:nvSpPr>
          <p:cNvPr id="9" name="Text Placeholder 8">
            <a:extLst>
              <a:ext uri="{FF2B5EF4-FFF2-40B4-BE49-F238E27FC236}">
                <a16:creationId xmlns:a16="http://schemas.microsoft.com/office/drawing/2014/main" id="{2C1E53D4-137F-E2D9-AA58-FDAD85EE53D6}"/>
              </a:ext>
            </a:extLst>
          </p:cNvPr>
          <p:cNvSpPr>
            <a:spLocks noGrp="1"/>
          </p:cNvSpPr>
          <p:nvPr>
            <p:ph type="body" sz="quarter" idx="16"/>
          </p:nvPr>
        </p:nvSpPr>
        <p:spPr/>
        <p:txBody>
          <a:bodyPr/>
          <a:lstStyle/>
          <a:p>
            <a:r>
              <a:rPr lang="en-IN" dirty="0">
                <a:solidFill>
                  <a:schemeClr val="tx1"/>
                </a:solidFill>
              </a:rPr>
              <a:t>Estimation</a:t>
            </a:r>
          </a:p>
        </p:txBody>
      </p:sp>
      <p:sp>
        <p:nvSpPr>
          <p:cNvPr id="10" name="Text Placeholder 9">
            <a:extLst>
              <a:ext uri="{FF2B5EF4-FFF2-40B4-BE49-F238E27FC236}">
                <a16:creationId xmlns:a16="http://schemas.microsoft.com/office/drawing/2014/main" id="{06BB6C5F-A5AF-F8B6-F596-5F3EB0533F57}"/>
              </a:ext>
            </a:extLst>
          </p:cNvPr>
          <p:cNvSpPr>
            <a:spLocks noGrp="1"/>
          </p:cNvSpPr>
          <p:nvPr>
            <p:ph type="body" sz="quarter" idx="17"/>
          </p:nvPr>
        </p:nvSpPr>
        <p:spPr>
          <a:xfrm>
            <a:off x="4931593" y="1687345"/>
            <a:ext cx="3657600" cy="1188720"/>
          </a:xfrm>
        </p:spPr>
        <p:txBody>
          <a:bodyPr/>
          <a:lstStyle/>
          <a:p>
            <a:r>
              <a:rPr lang="en-IN" dirty="0"/>
              <a:t>Sea-thru aims to help with underwater research pertaining to pollution, overfishing, climate change and open up the underwater world to humans</a:t>
            </a:r>
          </a:p>
        </p:txBody>
      </p:sp>
      <p:sp>
        <p:nvSpPr>
          <p:cNvPr id="11" name="Text Placeholder 10">
            <a:extLst>
              <a:ext uri="{FF2B5EF4-FFF2-40B4-BE49-F238E27FC236}">
                <a16:creationId xmlns:a16="http://schemas.microsoft.com/office/drawing/2014/main" id="{246D5AE9-7DA4-2A0B-D36F-4A3881A5948A}"/>
              </a:ext>
            </a:extLst>
          </p:cNvPr>
          <p:cNvSpPr>
            <a:spLocks noGrp="1"/>
          </p:cNvSpPr>
          <p:nvPr>
            <p:ph type="body" sz="quarter" idx="18"/>
          </p:nvPr>
        </p:nvSpPr>
        <p:spPr>
          <a:xfrm>
            <a:off x="4953000" y="1299930"/>
            <a:ext cx="3657600" cy="365760"/>
          </a:xfrm>
        </p:spPr>
        <p:txBody>
          <a:bodyPr/>
          <a:lstStyle/>
          <a:p>
            <a:r>
              <a:rPr lang="en-IN" dirty="0">
                <a:solidFill>
                  <a:schemeClr val="tx1"/>
                </a:solidFill>
              </a:rPr>
              <a:t>Aim</a:t>
            </a:r>
          </a:p>
        </p:txBody>
      </p:sp>
      <p:sp>
        <p:nvSpPr>
          <p:cNvPr id="14" name="Text Placeholder 13">
            <a:extLst>
              <a:ext uri="{FF2B5EF4-FFF2-40B4-BE49-F238E27FC236}">
                <a16:creationId xmlns:a16="http://schemas.microsoft.com/office/drawing/2014/main" id="{E5DCF575-85A0-A413-C768-6C604DE3C107}"/>
              </a:ext>
            </a:extLst>
          </p:cNvPr>
          <p:cNvSpPr>
            <a:spLocks noGrp="1"/>
          </p:cNvSpPr>
          <p:nvPr>
            <p:ph type="body" sz="quarter" idx="21"/>
          </p:nvPr>
        </p:nvSpPr>
        <p:spPr>
          <a:xfrm>
            <a:off x="869312" y="5381656"/>
            <a:ext cx="3657600" cy="845795"/>
          </a:xfrm>
        </p:spPr>
        <p:txBody>
          <a:bodyPr>
            <a:normAutofit/>
          </a:bodyPr>
          <a:lstStyle/>
          <a:p>
            <a:r>
              <a:rPr lang="en-IN" dirty="0"/>
              <a:t>Dataset was acquired with the help of colour charts and is not always the best representation of the underwater scene</a:t>
            </a:r>
          </a:p>
        </p:txBody>
      </p:sp>
      <p:sp>
        <p:nvSpPr>
          <p:cNvPr id="15" name="Text Placeholder 14">
            <a:extLst>
              <a:ext uri="{FF2B5EF4-FFF2-40B4-BE49-F238E27FC236}">
                <a16:creationId xmlns:a16="http://schemas.microsoft.com/office/drawing/2014/main" id="{7ED57EC2-3252-ECA0-855F-6FEAC090F7FB}"/>
              </a:ext>
            </a:extLst>
          </p:cNvPr>
          <p:cNvSpPr>
            <a:spLocks noGrp="1"/>
          </p:cNvSpPr>
          <p:nvPr>
            <p:ph type="body" sz="quarter" idx="22"/>
          </p:nvPr>
        </p:nvSpPr>
        <p:spPr>
          <a:xfrm>
            <a:off x="869312" y="4947588"/>
            <a:ext cx="3657600" cy="365760"/>
          </a:xfrm>
        </p:spPr>
        <p:txBody>
          <a:bodyPr/>
          <a:lstStyle/>
          <a:p>
            <a:r>
              <a:rPr lang="en-IN" dirty="0">
                <a:solidFill>
                  <a:schemeClr val="tx1"/>
                </a:solidFill>
              </a:rPr>
              <a:t>Dataset</a:t>
            </a:r>
          </a:p>
        </p:txBody>
      </p:sp>
      <p:pic>
        <p:nvPicPr>
          <p:cNvPr id="17" name="Picture 16">
            <a:extLst>
              <a:ext uri="{FF2B5EF4-FFF2-40B4-BE49-F238E27FC236}">
                <a16:creationId xmlns:a16="http://schemas.microsoft.com/office/drawing/2014/main" id="{D46E67E8-FEA1-FB9E-681C-A49E8823A966}"/>
              </a:ext>
            </a:extLst>
          </p:cNvPr>
          <p:cNvPicPr>
            <a:picLocks noChangeAspect="1"/>
          </p:cNvPicPr>
          <p:nvPr/>
        </p:nvPicPr>
        <p:blipFill>
          <a:blip r:embed="rId2"/>
          <a:stretch>
            <a:fillRect/>
          </a:stretch>
        </p:blipFill>
        <p:spPr>
          <a:xfrm>
            <a:off x="838200" y="1687345"/>
            <a:ext cx="3543607" cy="525826"/>
          </a:xfrm>
          <a:prstGeom prst="rect">
            <a:avLst/>
          </a:prstGeom>
        </p:spPr>
      </p:pic>
      <p:sp>
        <p:nvSpPr>
          <p:cNvPr id="18" name="Rectangle 17">
            <a:extLst>
              <a:ext uri="{FF2B5EF4-FFF2-40B4-BE49-F238E27FC236}">
                <a16:creationId xmlns:a16="http://schemas.microsoft.com/office/drawing/2014/main" id="{FA8683D9-8614-368A-1ED2-AFD05141986F}"/>
              </a:ext>
            </a:extLst>
          </p:cNvPr>
          <p:cNvSpPr/>
          <p:nvPr/>
        </p:nvSpPr>
        <p:spPr>
          <a:xfrm>
            <a:off x="777143" y="1640136"/>
            <a:ext cx="2323312" cy="22115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Rectangle 19">
            <a:extLst>
              <a:ext uri="{FF2B5EF4-FFF2-40B4-BE49-F238E27FC236}">
                <a16:creationId xmlns:a16="http://schemas.microsoft.com/office/drawing/2014/main" id="{05CC5759-56C9-42E6-E174-135EBD3FC35E}"/>
              </a:ext>
            </a:extLst>
          </p:cNvPr>
          <p:cNvSpPr/>
          <p:nvPr/>
        </p:nvSpPr>
        <p:spPr>
          <a:xfrm>
            <a:off x="1406918" y="2023209"/>
            <a:ext cx="3011772" cy="178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84FEB7F4-14F7-B95A-1211-E4FE5E7B2E45}"/>
              </a:ext>
            </a:extLst>
          </p:cNvPr>
          <p:cNvPicPr>
            <a:picLocks noChangeAspect="1"/>
          </p:cNvPicPr>
          <p:nvPr/>
        </p:nvPicPr>
        <p:blipFill>
          <a:blip r:embed="rId3"/>
          <a:stretch>
            <a:fillRect/>
          </a:stretch>
        </p:blipFill>
        <p:spPr>
          <a:xfrm>
            <a:off x="4755565" y="2929202"/>
            <a:ext cx="4435090" cy="1764095"/>
          </a:xfrm>
          <a:prstGeom prst="rect">
            <a:avLst/>
          </a:prstGeom>
        </p:spPr>
      </p:pic>
      <p:pic>
        <p:nvPicPr>
          <p:cNvPr id="25" name="Picture 24">
            <a:extLst>
              <a:ext uri="{FF2B5EF4-FFF2-40B4-BE49-F238E27FC236}">
                <a16:creationId xmlns:a16="http://schemas.microsoft.com/office/drawing/2014/main" id="{5586F978-CC2B-01C4-6E78-4CBC5DBC7337}"/>
              </a:ext>
            </a:extLst>
          </p:cNvPr>
          <p:cNvPicPr>
            <a:picLocks noChangeAspect="1"/>
          </p:cNvPicPr>
          <p:nvPr/>
        </p:nvPicPr>
        <p:blipFill>
          <a:blip r:embed="rId4"/>
          <a:stretch>
            <a:fillRect/>
          </a:stretch>
        </p:blipFill>
        <p:spPr>
          <a:xfrm>
            <a:off x="4749186" y="4822086"/>
            <a:ext cx="4441469" cy="1764095"/>
          </a:xfrm>
          <a:prstGeom prst="rect">
            <a:avLst/>
          </a:prstGeom>
        </p:spPr>
      </p:pic>
    </p:spTree>
    <p:extLst>
      <p:ext uri="{BB962C8B-B14F-4D97-AF65-F5344CB8AC3E}">
        <p14:creationId xmlns:p14="http://schemas.microsoft.com/office/powerpoint/2010/main" val="3879641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normAutofit/>
          </a:bodyPr>
          <a:lstStyle/>
          <a:p>
            <a:r>
              <a:rPr lang="en-US" sz="4400"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sz="2000" dirty="0"/>
              <a:t>Overview on Sea-thru</a:t>
            </a:r>
          </a:p>
          <a:p>
            <a:r>
              <a:rPr lang="en-US" sz="1400" dirty="0"/>
              <a:t>- Ankur Garg</a:t>
            </a:r>
          </a:p>
          <a:p>
            <a:r>
              <a:rPr lang="en-US" sz="1400" dirty="0"/>
              <a:t>- Jaskarandeep Singh</a:t>
            </a:r>
          </a:p>
          <a:p>
            <a:r>
              <a:rPr lang="en-US" sz="1400" dirty="0"/>
              <a:t>- Manvi Mehendiyan</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ACCE-C119-17C1-7936-0F5E9C786496}"/>
              </a:ext>
            </a:extLst>
          </p:cNvPr>
          <p:cNvSpPr>
            <a:spLocks noGrp="1"/>
          </p:cNvSpPr>
          <p:nvPr>
            <p:ph type="title"/>
          </p:nvPr>
        </p:nvSpPr>
        <p:spPr/>
        <p:txBody>
          <a:bodyPr/>
          <a:lstStyle/>
          <a:p>
            <a:r>
              <a:rPr lang="en-ZA" dirty="0"/>
              <a:t>Introduction</a:t>
            </a:r>
            <a:endParaRPr lang="en-IN" dirty="0"/>
          </a:p>
        </p:txBody>
      </p:sp>
      <p:sp>
        <p:nvSpPr>
          <p:cNvPr id="3" name="Date Placeholder 2">
            <a:extLst>
              <a:ext uri="{FF2B5EF4-FFF2-40B4-BE49-F238E27FC236}">
                <a16:creationId xmlns:a16="http://schemas.microsoft.com/office/drawing/2014/main" id="{03367C7E-C7FA-FF31-8767-3987FF945A61}"/>
              </a:ext>
            </a:extLst>
          </p:cNvPr>
          <p:cNvSpPr>
            <a:spLocks noGrp="1"/>
          </p:cNvSpPr>
          <p:nvPr>
            <p:ph type="dt" sz="half" idx="10"/>
          </p:nvPr>
        </p:nvSpPr>
        <p:spPr>
          <a:xfrm>
            <a:off x="840805" y="5991225"/>
            <a:ext cx="2743200" cy="365125"/>
          </a:xfrm>
        </p:spPr>
        <p:txBody>
          <a:bodyPr/>
          <a:lstStyle/>
          <a:p>
            <a:pPr algn="ctr"/>
            <a:r>
              <a:rPr lang="en-US" sz="1200" b="1" dirty="0"/>
              <a:t>Underwater image</a:t>
            </a:r>
          </a:p>
        </p:txBody>
      </p:sp>
      <p:sp>
        <p:nvSpPr>
          <p:cNvPr id="5" name="Slide Number Placeholder 4">
            <a:extLst>
              <a:ext uri="{FF2B5EF4-FFF2-40B4-BE49-F238E27FC236}">
                <a16:creationId xmlns:a16="http://schemas.microsoft.com/office/drawing/2014/main" id="{FF3C8CE3-7C72-851E-2466-02DD47F1753C}"/>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16" name="Subtitle 2">
            <a:extLst>
              <a:ext uri="{FF2B5EF4-FFF2-40B4-BE49-F238E27FC236}">
                <a16:creationId xmlns:a16="http://schemas.microsoft.com/office/drawing/2014/main" id="{283B1BC4-5AC7-3F62-7DD4-EDF5C5EF6B43}"/>
              </a:ext>
            </a:extLst>
          </p:cNvPr>
          <p:cNvSpPr txBox="1">
            <a:spLocks/>
          </p:cNvSpPr>
          <p:nvPr/>
        </p:nvSpPr>
        <p:spPr>
          <a:xfrm>
            <a:off x="470873" y="1457868"/>
            <a:ext cx="8137124" cy="2779776"/>
          </a:xfrm>
          <a:prstGeom prst="rect">
            <a:avLst/>
          </a:prstGeom>
        </p:spPr>
        <p:txBody>
          <a:bodyPr vert="horz" lIns="91440" tIns="45720" rIns="91440" bIns="45720" rtlCol="0" anchor="t">
            <a:normAutofit fontScale="85000" lnSpcReduction="10000"/>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Avenir Next LT Pro Light (Body)"/>
              </a:rPr>
              <a:t>Sea-thru removes the visual distortion caused by water from an image.</a:t>
            </a:r>
          </a:p>
          <a:p>
            <a:pPr marL="285750" indent="-285750">
              <a:buFont typeface="Arial" panose="020B0604020202020204" pitchFamily="34" charset="0"/>
              <a:buChar char="•"/>
            </a:pPr>
            <a:r>
              <a:rPr lang="en-US" sz="1600" dirty="0">
                <a:latin typeface="Avenir Next LT Pro Light (Body)"/>
              </a:rPr>
              <a:t>An </a:t>
            </a:r>
            <a:r>
              <a:rPr lang="en-US" sz="1600" b="1" dirty="0">
                <a:latin typeface="Avenir Next LT Pro Light (Body)"/>
              </a:rPr>
              <a:t>underwater image</a:t>
            </a:r>
            <a:r>
              <a:rPr lang="en-US" sz="1600" dirty="0">
                <a:latin typeface="Avenir Next LT Pro Light (Body)"/>
              </a:rPr>
              <a:t> is the equivalent of one taken in the air, but covered in thick, </a:t>
            </a:r>
            <a:r>
              <a:rPr lang="en-US" sz="1600" dirty="0" err="1">
                <a:latin typeface="Avenir Next LT Pro Light (Body)"/>
              </a:rPr>
              <a:t>coloured</a:t>
            </a:r>
            <a:r>
              <a:rPr lang="en-US" sz="1600" dirty="0">
                <a:latin typeface="Avenir Next LT Pro Light (Body)"/>
              </a:rPr>
              <a:t> fog, subject to an illuminant whose white point and intensity change as a function of distance.</a:t>
            </a:r>
          </a:p>
          <a:p>
            <a:pPr marL="285750" indent="-285750">
              <a:buFont typeface="Arial" panose="020B0604020202020204" pitchFamily="34" charset="0"/>
              <a:buChar char="•"/>
            </a:pPr>
            <a:r>
              <a:rPr lang="en-US" sz="1600" dirty="0">
                <a:latin typeface="Avenir Next LT Pro Light (Body)"/>
              </a:rPr>
              <a:t>Sea-thru converts an underwater photo to an image taken in the absence of water, It estimates backscatter which degrades the image due to light reflected from particles suspended in the water column, by using dark pixels present in the image and their known range information.</a:t>
            </a:r>
          </a:p>
          <a:p>
            <a:pPr marL="285750" indent="-285750">
              <a:buFont typeface="Arial" panose="020B0604020202020204" pitchFamily="34" charset="0"/>
              <a:buChar char="•"/>
            </a:pPr>
            <a:r>
              <a:rPr lang="en-IN" sz="1600" i="1" dirty="0">
                <a:solidFill>
                  <a:srgbClr val="000000"/>
                </a:solidFill>
                <a:effectLst/>
                <a:latin typeface="Avenir Next LT Pro Light (Body)"/>
                <a:ea typeface="Times New Roman" panose="02020603050405020304" pitchFamily="18" charset="0"/>
              </a:rPr>
              <a:t>Sea-thru</a:t>
            </a:r>
            <a:r>
              <a:rPr lang="en-IN" sz="1600" dirty="0">
                <a:solidFill>
                  <a:srgbClr val="000000"/>
                </a:solidFill>
                <a:effectLst/>
                <a:latin typeface="Avenir Next LT Pro Light (Body)"/>
                <a:ea typeface="Times New Roman" panose="02020603050405020304" pitchFamily="18" charset="0"/>
              </a:rPr>
              <a:t> is a </a:t>
            </a:r>
            <a:r>
              <a:rPr lang="en-IN" sz="1600" b="1" dirty="0">
                <a:solidFill>
                  <a:srgbClr val="000000"/>
                </a:solidFill>
                <a:effectLst/>
                <a:latin typeface="Avenir Next LT Pro Light (Body)"/>
                <a:ea typeface="Times New Roman" panose="02020603050405020304" pitchFamily="18" charset="0"/>
              </a:rPr>
              <a:t>physics-based</a:t>
            </a:r>
            <a:r>
              <a:rPr lang="en-IN" sz="1600" dirty="0">
                <a:solidFill>
                  <a:srgbClr val="000000"/>
                </a:solidFill>
                <a:effectLst/>
                <a:latin typeface="Avenir Next LT Pro Light (Body)"/>
                <a:ea typeface="Times New Roman" panose="02020603050405020304" pitchFamily="18" charset="0"/>
              </a:rPr>
              <a:t> colour reconstruction algorithm designed for underwater RGB-D images.</a:t>
            </a:r>
            <a:endParaRPr lang="en-IN" sz="1600" dirty="0">
              <a:latin typeface="Avenir Next LT Pro Light (Body)"/>
              <a:ea typeface="Times New Roman" panose="02020603050405020304" pitchFamily="18" charset="0"/>
            </a:endParaRPr>
          </a:p>
          <a:p>
            <a:pPr marL="285750" indent="-285750">
              <a:buFont typeface="Arial" panose="020B0604020202020204" pitchFamily="34" charset="0"/>
              <a:buChar char="•"/>
            </a:pPr>
            <a:r>
              <a:rPr lang="en-IN" sz="1600" dirty="0">
                <a:solidFill>
                  <a:srgbClr val="000000"/>
                </a:solidFill>
                <a:effectLst/>
                <a:latin typeface="Avenir Next LT Pro Light (Body)"/>
                <a:ea typeface="Calibri" panose="020F0502020204030204" pitchFamily="34" charset="0"/>
              </a:rPr>
              <a:t>It is a </a:t>
            </a:r>
            <a:r>
              <a:rPr lang="en-IN" sz="1600" b="1" dirty="0">
                <a:solidFill>
                  <a:srgbClr val="000000"/>
                </a:solidFill>
                <a:effectLst/>
                <a:latin typeface="Avenir Next LT Pro Light (Body)"/>
                <a:ea typeface="Calibri" panose="020F0502020204030204" pitchFamily="34" charset="0"/>
              </a:rPr>
              <a:t>non-deep learning-based algorithm </a:t>
            </a:r>
            <a:r>
              <a:rPr lang="en-IN" sz="1600" dirty="0">
                <a:solidFill>
                  <a:srgbClr val="000000"/>
                </a:solidFill>
                <a:effectLst/>
                <a:latin typeface="Avenir Next LT Pro Light (Body)"/>
                <a:ea typeface="Calibri" panose="020F0502020204030204" pitchFamily="34" charset="0"/>
              </a:rPr>
              <a:t>developed in </a:t>
            </a:r>
            <a:r>
              <a:rPr lang="en-IN" sz="1600" b="1" dirty="0">
                <a:solidFill>
                  <a:srgbClr val="000000"/>
                </a:solidFill>
                <a:latin typeface="Avenir Next LT Pro Light (Body)"/>
                <a:ea typeface="Calibri" panose="020F0502020204030204" pitchFamily="34" charset="0"/>
              </a:rPr>
              <a:t>2019</a:t>
            </a:r>
            <a:r>
              <a:rPr lang="en-IN" sz="1600" dirty="0">
                <a:solidFill>
                  <a:srgbClr val="000000"/>
                </a:solidFill>
                <a:effectLst/>
                <a:latin typeface="Avenir Next LT Pro Light (Body)"/>
                <a:ea typeface="Calibri" panose="020F0502020204030204" pitchFamily="34" charset="0"/>
              </a:rPr>
              <a:t> and is still the best algorithm.</a:t>
            </a:r>
            <a:endParaRPr lang="en-US" sz="1600" dirty="0">
              <a:latin typeface="Avenir Next LT Pro Light (Body)"/>
            </a:endParaRPr>
          </a:p>
        </p:txBody>
      </p:sp>
      <p:pic>
        <p:nvPicPr>
          <p:cNvPr id="17" name="Picture 16">
            <a:extLst>
              <a:ext uri="{FF2B5EF4-FFF2-40B4-BE49-F238E27FC236}">
                <a16:creationId xmlns:a16="http://schemas.microsoft.com/office/drawing/2014/main" id="{7CCF514D-9683-0607-AD81-FD30180DC817}"/>
              </a:ext>
            </a:extLst>
          </p:cNvPr>
          <p:cNvPicPr>
            <a:picLocks noChangeAspect="1"/>
          </p:cNvPicPr>
          <p:nvPr/>
        </p:nvPicPr>
        <p:blipFill>
          <a:blip r:embed="rId2"/>
          <a:stretch>
            <a:fillRect/>
          </a:stretch>
        </p:blipFill>
        <p:spPr>
          <a:xfrm>
            <a:off x="835595" y="4004823"/>
            <a:ext cx="2748410" cy="1828810"/>
          </a:xfrm>
          <a:prstGeom prst="rect">
            <a:avLst/>
          </a:prstGeom>
        </p:spPr>
      </p:pic>
      <p:pic>
        <p:nvPicPr>
          <p:cNvPr id="19" name="Picture 18">
            <a:extLst>
              <a:ext uri="{FF2B5EF4-FFF2-40B4-BE49-F238E27FC236}">
                <a16:creationId xmlns:a16="http://schemas.microsoft.com/office/drawing/2014/main" id="{49F6BB1A-8027-B248-6E30-7D478E78FEF7}"/>
              </a:ext>
            </a:extLst>
          </p:cNvPr>
          <p:cNvPicPr>
            <a:picLocks noChangeAspect="1"/>
          </p:cNvPicPr>
          <p:nvPr/>
        </p:nvPicPr>
        <p:blipFill>
          <a:blip r:embed="rId3"/>
          <a:stretch>
            <a:fillRect/>
          </a:stretch>
        </p:blipFill>
        <p:spPr>
          <a:xfrm>
            <a:off x="4365669" y="4004823"/>
            <a:ext cx="2878510" cy="1828810"/>
          </a:xfrm>
          <a:prstGeom prst="rect">
            <a:avLst/>
          </a:prstGeom>
        </p:spPr>
      </p:pic>
      <p:sp>
        <p:nvSpPr>
          <p:cNvPr id="20" name="Date Placeholder 2">
            <a:extLst>
              <a:ext uri="{FF2B5EF4-FFF2-40B4-BE49-F238E27FC236}">
                <a16:creationId xmlns:a16="http://schemas.microsoft.com/office/drawing/2014/main" id="{62BE84EF-F096-DF10-F872-3BCFDC3C6EDD}"/>
              </a:ext>
            </a:extLst>
          </p:cNvPr>
          <p:cNvSpPr txBox="1">
            <a:spLocks/>
          </p:cNvSpPr>
          <p:nvPr/>
        </p:nvSpPr>
        <p:spPr>
          <a:xfrm>
            <a:off x="4365669" y="5991225"/>
            <a:ext cx="287851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t>Image after the application of Sea-thru</a:t>
            </a:r>
          </a:p>
        </p:txBody>
      </p:sp>
    </p:spTree>
    <p:extLst>
      <p:ext uri="{BB962C8B-B14F-4D97-AF65-F5344CB8AC3E}">
        <p14:creationId xmlns:p14="http://schemas.microsoft.com/office/powerpoint/2010/main" val="96753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2856"/>
            <a:ext cx="10515600" cy="1325563"/>
          </a:xfrm>
        </p:spPr>
        <p:txBody>
          <a:bodyPr>
            <a:normAutofit/>
          </a:bodyPr>
          <a:lstStyle/>
          <a:p>
            <a:r>
              <a:rPr lang="en-US" dirty="0"/>
              <a:t>Evolution in underwater imagery</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38200" y="1801307"/>
            <a:ext cx="8240609" cy="4041847"/>
          </a:xfrm>
        </p:spPr>
        <p:txBody>
          <a:bodyPr vert="horz" lIns="91440" tIns="45720" rIns="91440" bIns="45720" rtlCol="0" anchor="t">
            <a:normAutofit/>
          </a:bodyPr>
          <a:lstStyle/>
          <a:p>
            <a:pPr marL="285750" indent="-285750">
              <a:buFont typeface="Arial" panose="020B0604020202020204" pitchFamily="34" charset="0"/>
              <a:buChar char="•"/>
            </a:pPr>
            <a:r>
              <a:rPr lang="en-US" sz="1800" dirty="0"/>
              <a:t>The old and most commonly used image formation model is derived for the atmosphere and hence don’t take in account the strong dependency of the light present underwater.</a:t>
            </a:r>
          </a:p>
          <a:p>
            <a:pPr marL="285750" indent="-285750">
              <a:buFont typeface="Arial" panose="020B0604020202020204" pitchFamily="34" charset="0"/>
              <a:buChar char="•"/>
            </a:pPr>
            <a:r>
              <a:rPr lang="en-US" sz="1800" dirty="0"/>
              <a:t>Hence a revised model was proposed in which we took account that direct and backscattered signals are dependent on two different coefficients. The previous models ignored them and hence were flawed.</a:t>
            </a:r>
          </a:p>
          <a:p>
            <a:pPr marL="285750" indent="-285750">
              <a:buFont typeface="Arial" panose="020B0604020202020204" pitchFamily="34" charset="0"/>
              <a:buChar char="•"/>
            </a:pPr>
            <a:r>
              <a:rPr lang="en-US" sz="1800" dirty="0"/>
              <a:t>Although, this model was physically more accurate it included some extra parameters that were hard to compute causing its application to become time consuming and difficult.</a:t>
            </a:r>
          </a:p>
          <a:p>
            <a:pPr marL="285750" indent="-285750">
              <a:buFont typeface="Arial" panose="020B0604020202020204" pitchFamily="34" charset="0"/>
              <a:buChar char="•"/>
            </a:pPr>
            <a:r>
              <a:rPr lang="en-US" sz="1800" dirty="0"/>
              <a:t>Sea-thru was introduced to make this computation easier and it basically outlines how to estimate these parameters efficiently by not compromising the essential features.  </a:t>
            </a:r>
          </a:p>
          <a:p>
            <a:endParaRPr lang="en-US" sz="1800" dirty="0"/>
          </a:p>
          <a:p>
            <a:endParaRPr lang="en-US" sz="1800" dirty="0"/>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4141007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Comparison with other model</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109935" y="1690688"/>
            <a:ext cx="3183276" cy="3603674"/>
          </a:xfrm>
        </p:spPr>
        <p:txBody>
          <a:bodyPr>
            <a:normAutofit/>
          </a:bodyPr>
          <a:lstStyle/>
          <a:p>
            <a:r>
              <a:rPr lang="en-ZA" dirty="0"/>
              <a:t>   </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5"/>
          </p:nvPr>
        </p:nvSpPr>
        <p:spPr>
          <a:xfrm>
            <a:off x="1238781" y="3699547"/>
            <a:ext cx="2949171" cy="1219925"/>
          </a:xfrm>
        </p:spPr>
        <p:txBody>
          <a:bodyPr/>
          <a:lstStyle/>
          <a:p>
            <a:r>
              <a:rPr lang="en-US" sz="1200" dirty="0"/>
              <a:t>UIBLA are unnatural, especially in the blue scene, because the prior of the background light and the medium transmission estimate is suboptimum</a:t>
            </a:r>
            <a:endParaRPr lang="en-ZA" sz="1050" noProof="1"/>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430807" y="1690688"/>
            <a:ext cx="3183276" cy="3603674"/>
          </a:xfrm>
        </p:spPr>
        <p:txBody>
          <a:bodyPr/>
          <a:lstStyle/>
          <a:p>
            <a:r>
              <a:rPr lang="en-ZA" dirty="0"/>
              <a:t>  </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12"/>
          </p:nvPr>
        </p:nvSpPr>
        <p:spPr>
          <a:xfrm>
            <a:off x="4562236" y="3699547"/>
            <a:ext cx="2903884" cy="1219925"/>
          </a:xfrm>
        </p:spPr>
        <p:txBody>
          <a:bodyPr vert="horz" lIns="91440" tIns="45720" rIns="91440" bIns="45720" rtlCol="0" anchor="t">
            <a:normAutofit/>
          </a:bodyPr>
          <a:lstStyle/>
          <a:p>
            <a:r>
              <a:rPr lang="en-IN" dirty="0"/>
              <a:t>Better then previous models , as it can preserve image colours even in green and blue Scenes</a:t>
            </a:r>
            <a:endParaRPr lang="en-US" dirty="0"/>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3" y="1690688"/>
            <a:ext cx="3183276" cy="3603674"/>
          </a:xfrm>
        </p:spPr>
        <p:txBody>
          <a:bodyPr/>
          <a:lstStyle/>
          <a:p>
            <a:r>
              <a:rPr lang="en-ZA" dirty="0"/>
              <a:t>   </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218581" y="3313355"/>
            <a:ext cx="2286000" cy="731520"/>
          </a:xfrm>
        </p:spPr>
        <p:txBody>
          <a:bodyPr/>
          <a:lstStyle/>
          <a:p>
            <a:r>
              <a:rPr lang="en-ZA" dirty="0"/>
              <a:t>Sea-Thru</a:t>
            </a:r>
            <a:endParaRPr lang="en-US" dirty="0"/>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a:xfrm>
            <a:off x="8218581" y="3827236"/>
            <a:ext cx="2286000" cy="640080"/>
          </a:xfrm>
        </p:spPr>
        <p:txBody>
          <a:bodyPr vert="horz" lIns="91440" tIns="45720" rIns="91440" bIns="45720" rtlCol="0" anchor="t">
            <a:normAutofit/>
          </a:bodyPr>
          <a:lstStyle/>
          <a:p>
            <a:endParaRPr lang="en-US" dirty="0"/>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4</a:t>
            </a:fld>
            <a:endParaRPr lang="en-ZA" dirty="0"/>
          </a:p>
        </p:txBody>
      </p:sp>
      <p:pic>
        <p:nvPicPr>
          <p:cNvPr id="8" name="Picture 7">
            <a:extLst>
              <a:ext uri="{FF2B5EF4-FFF2-40B4-BE49-F238E27FC236}">
                <a16:creationId xmlns:a16="http://schemas.microsoft.com/office/drawing/2014/main" id="{AFBB19F0-7A72-B7A8-2008-4205B915C3D2}"/>
              </a:ext>
            </a:extLst>
          </p:cNvPr>
          <p:cNvPicPr>
            <a:picLocks noChangeAspect="1"/>
          </p:cNvPicPr>
          <p:nvPr/>
        </p:nvPicPr>
        <p:blipFill>
          <a:blip r:embed="rId2"/>
          <a:stretch>
            <a:fillRect/>
          </a:stretch>
        </p:blipFill>
        <p:spPr>
          <a:xfrm>
            <a:off x="5956441" y="1991029"/>
            <a:ext cx="1509679" cy="1219925"/>
          </a:xfrm>
          <a:prstGeom prst="rect">
            <a:avLst/>
          </a:prstGeom>
        </p:spPr>
      </p:pic>
      <p:pic>
        <p:nvPicPr>
          <p:cNvPr id="9" name="Picture 8">
            <a:extLst>
              <a:ext uri="{FF2B5EF4-FFF2-40B4-BE49-F238E27FC236}">
                <a16:creationId xmlns:a16="http://schemas.microsoft.com/office/drawing/2014/main" id="{6E21060D-943F-D031-6510-0764F4473884}"/>
              </a:ext>
            </a:extLst>
          </p:cNvPr>
          <p:cNvPicPr>
            <a:picLocks noChangeAspect="1"/>
          </p:cNvPicPr>
          <p:nvPr/>
        </p:nvPicPr>
        <p:blipFill>
          <a:blip r:embed="rId3"/>
          <a:stretch>
            <a:fillRect/>
          </a:stretch>
        </p:blipFill>
        <p:spPr>
          <a:xfrm>
            <a:off x="4564946" y="1991029"/>
            <a:ext cx="1432457" cy="1219925"/>
          </a:xfrm>
          <a:prstGeom prst="rect">
            <a:avLst/>
          </a:prstGeom>
        </p:spPr>
      </p:pic>
      <p:sp>
        <p:nvSpPr>
          <p:cNvPr id="11" name="Text Placeholder 10">
            <a:extLst>
              <a:ext uri="{FF2B5EF4-FFF2-40B4-BE49-F238E27FC236}">
                <a16:creationId xmlns:a16="http://schemas.microsoft.com/office/drawing/2014/main" id="{C235579C-7613-FBBD-A49C-70135389CE98}"/>
              </a:ext>
            </a:extLst>
          </p:cNvPr>
          <p:cNvSpPr>
            <a:spLocks noGrp="1"/>
          </p:cNvSpPr>
          <p:nvPr>
            <p:ph type="body" sz="quarter" idx="36"/>
          </p:nvPr>
        </p:nvSpPr>
        <p:spPr>
          <a:xfrm>
            <a:off x="4879445" y="3313355"/>
            <a:ext cx="2286000" cy="731520"/>
          </a:xfrm>
        </p:spPr>
        <p:txBody>
          <a:bodyPr/>
          <a:lstStyle/>
          <a:p>
            <a:r>
              <a:rPr lang="en-IN" dirty="0"/>
              <a:t>UGAN</a:t>
            </a:r>
          </a:p>
        </p:txBody>
      </p:sp>
      <p:sp>
        <p:nvSpPr>
          <p:cNvPr id="12" name="Text Placeholder 10">
            <a:extLst>
              <a:ext uri="{FF2B5EF4-FFF2-40B4-BE49-F238E27FC236}">
                <a16:creationId xmlns:a16="http://schemas.microsoft.com/office/drawing/2014/main" id="{43661816-03C4-1E77-55BE-D94587C37AAB}"/>
              </a:ext>
            </a:extLst>
          </p:cNvPr>
          <p:cNvSpPr txBox="1">
            <a:spLocks/>
          </p:cNvSpPr>
          <p:nvPr/>
        </p:nvSpPr>
        <p:spPr>
          <a:xfrm>
            <a:off x="1613065" y="3291999"/>
            <a:ext cx="2286000" cy="731520"/>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UIBLA</a:t>
            </a:r>
          </a:p>
        </p:txBody>
      </p:sp>
      <p:pic>
        <p:nvPicPr>
          <p:cNvPr id="16" name="Picture 15">
            <a:extLst>
              <a:ext uri="{FF2B5EF4-FFF2-40B4-BE49-F238E27FC236}">
                <a16:creationId xmlns:a16="http://schemas.microsoft.com/office/drawing/2014/main" id="{65CA8C71-F821-C6ED-6A8A-2D3D566A0A4D}"/>
              </a:ext>
            </a:extLst>
          </p:cNvPr>
          <p:cNvPicPr>
            <a:picLocks noChangeAspect="1"/>
          </p:cNvPicPr>
          <p:nvPr/>
        </p:nvPicPr>
        <p:blipFill>
          <a:blip r:embed="rId4"/>
          <a:stretch>
            <a:fillRect/>
          </a:stretch>
        </p:blipFill>
        <p:spPr>
          <a:xfrm>
            <a:off x="7888745" y="1991029"/>
            <a:ext cx="2929187" cy="1219925"/>
          </a:xfrm>
          <a:prstGeom prst="rect">
            <a:avLst/>
          </a:prstGeom>
        </p:spPr>
      </p:pic>
      <p:pic>
        <p:nvPicPr>
          <p:cNvPr id="18" name="Picture 17">
            <a:extLst>
              <a:ext uri="{FF2B5EF4-FFF2-40B4-BE49-F238E27FC236}">
                <a16:creationId xmlns:a16="http://schemas.microsoft.com/office/drawing/2014/main" id="{3EF689C2-CCBA-993E-729D-D71CAA16C958}"/>
              </a:ext>
            </a:extLst>
          </p:cNvPr>
          <p:cNvPicPr>
            <a:picLocks noChangeAspect="1"/>
          </p:cNvPicPr>
          <p:nvPr/>
        </p:nvPicPr>
        <p:blipFill>
          <a:blip r:embed="rId5"/>
          <a:stretch>
            <a:fillRect/>
          </a:stretch>
        </p:blipFill>
        <p:spPr>
          <a:xfrm>
            <a:off x="1238781" y="1991029"/>
            <a:ext cx="1517284" cy="1219925"/>
          </a:xfrm>
          <a:prstGeom prst="rect">
            <a:avLst/>
          </a:prstGeom>
        </p:spPr>
      </p:pic>
      <p:pic>
        <p:nvPicPr>
          <p:cNvPr id="20" name="Picture 19">
            <a:extLst>
              <a:ext uri="{FF2B5EF4-FFF2-40B4-BE49-F238E27FC236}">
                <a16:creationId xmlns:a16="http://schemas.microsoft.com/office/drawing/2014/main" id="{2F03349B-C926-3095-592A-9FF608382126}"/>
              </a:ext>
            </a:extLst>
          </p:cNvPr>
          <p:cNvPicPr>
            <a:picLocks noChangeAspect="1"/>
          </p:cNvPicPr>
          <p:nvPr/>
        </p:nvPicPr>
        <p:blipFill>
          <a:blip r:embed="rId6"/>
          <a:stretch>
            <a:fillRect/>
          </a:stretch>
        </p:blipFill>
        <p:spPr>
          <a:xfrm>
            <a:off x="2756065" y="1976442"/>
            <a:ext cx="1391495" cy="1234512"/>
          </a:xfrm>
          <a:prstGeom prst="rect">
            <a:avLst/>
          </a:prstGeom>
        </p:spPr>
      </p:pic>
    </p:spTree>
    <p:extLst>
      <p:ext uri="{BB962C8B-B14F-4D97-AF65-F5344CB8AC3E}">
        <p14:creationId xmlns:p14="http://schemas.microsoft.com/office/powerpoint/2010/main" val="3831300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6779-E41B-620B-4B2F-901553F81D28}"/>
              </a:ext>
            </a:extLst>
          </p:cNvPr>
          <p:cNvSpPr>
            <a:spLocks noGrp="1"/>
          </p:cNvSpPr>
          <p:nvPr>
            <p:ph type="title"/>
          </p:nvPr>
        </p:nvSpPr>
        <p:spPr/>
        <p:txBody>
          <a:bodyPr/>
          <a:lstStyle/>
          <a:p>
            <a:pPr algn="l"/>
            <a:r>
              <a:rPr lang="en-US" sz="4000" dirty="0"/>
              <a:t>Revised Underwater Image Model - </a:t>
            </a:r>
            <a:r>
              <a:rPr lang="en-US" sz="4000" dirty="0">
                <a:solidFill>
                  <a:srgbClr val="FF0000"/>
                </a:solidFill>
              </a:rPr>
              <a:t>Abstract</a:t>
            </a:r>
            <a:endParaRPr lang="en-IN" dirty="0"/>
          </a:p>
        </p:txBody>
      </p:sp>
      <p:sp>
        <p:nvSpPr>
          <p:cNvPr id="4" name="Slide Number Placeholder 3">
            <a:extLst>
              <a:ext uri="{FF2B5EF4-FFF2-40B4-BE49-F238E27FC236}">
                <a16:creationId xmlns:a16="http://schemas.microsoft.com/office/drawing/2014/main" id="{A33F087B-ADD0-4259-9661-40AC5868691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9" name="Text Placeholder 8">
            <a:extLst>
              <a:ext uri="{FF2B5EF4-FFF2-40B4-BE49-F238E27FC236}">
                <a16:creationId xmlns:a16="http://schemas.microsoft.com/office/drawing/2014/main" id="{8584600A-4AA7-4347-891B-485A888090A9}"/>
              </a:ext>
            </a:extLst>
          </p:cNvPr>
          <p:cNvSpPr>
            <a:spLocks noGrp="1"/>
          </p:cNvSpPr>
          <p:nvPr>
            <p:ph type="body" sz="quarter" idx="18"/>
          </p:nvPr>
        </p:nvSpPr>
        <p:spPr>
          <a:xfrm>
            <a:off x="4998128" y="1691640"/>
            <a:ext cx="6649375" cy="3790765"/>
          </a:xfrm>
        </p:spPr>
        <p:txBody>
          <a:bodyPr>
            <a:normAutofit/>
          </a:bodyPr>
          <a:lstStyle/>
          <a:p>
            <a:r>
              <a:rPr lang="en-IN" dirty="0"/>
              <a:t>The current underwater imagery model that is presently in use, makes use of dehazing equations and draws similarities from them and applies them to underwater imagery. The problem with this is that the attenuation coefficient in these equations is a weak function of wavelength which is inaccurate and introduces errors in the image signal which are unaccounted for.</a:t>
            </a:r>
          </a:p>
          <a:p>
            <a:endParaRPr lang="en-IN" dirty="0"/>
          </a:p>
          <a:p>
            <a:r>
              <a:rPr lang="en-IN" dirty="0"/>
              <a:t>It has been found that underwater light attenuates differently than it does above sea level and the </a:t>
            </a:r>
            <a:r>
              <a:rPr lang="en-IN" b="1" dirty="0"/>
              <a:t>attenuation coefficient is a strong function of wavelength</a:t>
            </a:r>
            <a:r>
              <a:rPr lang="en-IN" dirty="0"/>
              <a:t>. The backscattered signal suffers from dependencies that were previously unaccounted for.</a:t>
            </a:r>
          </a:p>
          <a:p>
            <a:endParaRPr lang="en-IN" dirty="0"/>
          </a:p>
          <a:p>
            <a:r>
              <a:rPr lang="en-IN" dirty="0"/>
              <a:t>In conclusion, the wideband coefficients that govern backscatter are different from those that govern direct transmission.</a:t>
            </a:r>
          </a:p>
          <a:p>
            <a:endParaRPr lang="en-IN" dirty="0"/>
          </a:p>
        </p:txBody>
      </p:sp>
      <p:pic>
        <p:nvPicPr>
          <p:cNvPr id="14" name="Picture 13">
            <a:extLst>
              <a:ext uri="{FF2B5EF4-FFF2-40B4-BE49-F238E27FC236}">
                <a16:creationId xmlns:a16="http://schemas.microsoft.com/office/drawing/2014/main" id="{6987ACE7-11BA-E7B7-3C3A-BDAFEAB6D688}"/>
              </a:ext>
            </a:extLst>
          </p:cNvPr>
          <p:cNvPicPr>
            <a:picLocks noChangeAspect="1"/>
          </p:cNvPicPr>
          <p:nvPr/>
        </p:nvPicPr>
        <p:blipFill>
          <a:blip r:embed="rId2"/>
          <a:stretch>
            <a:fillRect/>
          </a:stretch>
        </p:blipFill>
        <p:spPr>
          <a:xfrm>
            <a:off x="674228" y="2121763"/>
            <a:ext cx="4051972" cy="24203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9799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solidFill>
                  <a:srgbClr val="FF0000"/>
                </a:solidFill>
              </a:rPr>
              <a:t>Why</a:t>
            </a:r>
            <a:r>
              <a:rPr lang="en-US" dirty="0"/>
              <a:t> sea-thru works</a:t>
            </a:r>
            <a:r>
              <a:rPr lang="en-US" sz="1800" dirty="0"/>
              <a:t>(working part from notes*)</a:t>
            </a:r>
            <a:endParaRPr lang="en-US" dirty="0"/>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19" name="Text Placeholder 18">
            <a:extLst>
              <a:ext uri="{FF2B5EF4-FFF2-40B4-BE49-F238E27FC236}">
                <a16:creationId xmlns:a16="http://schemas.microsoft.com/office/drawing/2014/main" id="{7A88EA19-8AD7-A41E-FAAF-59806421F09D}"/>
              </a:ext>
            </a:extLst>
          </p:cNvPr>
          <p:cNvSpPr>
            <a:spLocks noGrp="1"/>
          </p:cNvSpPr>
          <p:nvPr>
            <p:ph type="body" sz="quarter" idx="13"/>
          </p:nvPr>
        </p:nvSpPr>
        <p:spPr>
          <a:xfrm>
            <a:off x="1038687" y="1779318"/>
            <a:ext cx="10315113" cy="3902391"/>
          </a:xfrm>
        </p:spPr>
        <p:txBody>
          <a:bodyPr>
            <a:normAutofit/>
          </a:bodyPr>
          <a:lstStyle/>
          <a:p>
            <a:pPr marL="285750" indent="-285750">
              <a:buFont typeface="Arial" panose="020B0604020202020204" pitchFamily="34" charset="0"/>
              <a:buChar char="•"/>
            </a:pPr>
            <a:r>
              <a:rPr lang="en-IN" dirty="0"/>
              <a:t>It has range as input (RGB – D model) so it has more information able</a:t>
            </a:r>
          </a:p>
          <a:p>
            <a:r>
              <a:rPr lang="en-IN" dirty="0"/>
              <a:t>	1. Does not need a colour chart</a:t>
            </a:r>
          </a:p>
          <a:p>
            <a:r>
              <a:rPr lang="en-IN" dirty="0"/>
              <a:t>	2. Does not need information about optic properties of waterbody</a:t>
            </a:r>
          </a:p>
          <a:p>
            <a:r>
              <a:rPr lang="en-IN" dirty="0"/>
              <a:t>	3. Is not restricted to forward facing imagery</a:t>
            </a:r>
          </a:p>
          <a:p>
            <a:endParaRPr lang="en-IN" dirty="0"/>
          </a:p>
          <a:p>
            <a:pPr marL="285750" indent="-285750">
              <a:buFont typeface="Arial" panose="020B0604020202020204" pitchFamily="34" charset="0"/>
              <a:buChar char="•"/>
            </a:pPr>
            <a:r>
              <a:rPr lang="en-IN" dirty="0"/>
              <a:t>Uses the revised image formation model suggested by </a:t>
            </a:r>
            <a:r>
              <a:rPr lang="en-IN" dirty="0" err="1"/>
              <a:t>Derya</a:t>
            </a:r>
            <a:r>
              <a:rPr lang="en-IN" dirty="0"/>
              <a:t> </a:t>
            </a:r>
            <a:r>
              <a:rPr lang="en-IN" dirty="0" err="1"/>
              <a:t>Akkaynak</a:t>
            </a:r>
            <a:r>
              <a:rPr lang="en-IN" dirty="0"/>
              <a:t> </a:t>
            </a:r>
          </a:p>
          <a:p>
            <a:r>
              <a:rPr lang="en-IN" dirty="0"/>
              <a:t>       and </a:t>
            </a:r>
            <a:r>
              <a:rPr lang="en-IN" dirty="0" err="1"/>
              <a:t>Tali</a:t>
            </a:r>
            <a:r>
              <a:rPr lang="en-IN" dirty="0"/>
              <a:t> </a:t>
            </a:r>
            <a:r>
              <a:rPr lang="en-IN" dirty="0" err="1"/>
              <a:t>Treibitz</a:t>
            </a:r>
            <a:endParaRPr lang="en-IN" dirty="0"/>
          </a:p>
          <a:p>
            <a:r>
              <a:rPr lang="en-IN" dirty="0"/>
              <a:t>	1. Made specifically for the ocean, equation is physically accurate</a:t>
            </a:r>
          </a:p>
          <a:p>
            <a:r>
              <a:rPr lang="en-IN" dirty="0"/>
              <a:t>	2. Attenuation and Backscatter have independent coefficients</a:t>
            </a:r>
          </a:p>
          <a:p>
            <a:r>
              <a:rPr lang="en-IN" dirty="0"/>
              <a:t>	3. Attenuation coefficient is not constant for a particular scene	</a:t>
            </a:r>
          </a:p>
          <a:p>
            <a:endParaRPr lang="en-IN" dirty="0"/>
          </a:p>
        </p:txBody>
      </p:sp>
      <p:pic>
        <p:nvPicPr>
          <p:cNvPr id="4" name="Picture 3">
            <a:extLst>
              <a:ext uri="{FF2B5EF4-FFF2-40B4-BE49-F238E27FC236}">
                <a16:creationId xmlns:a16="http://schemas.microsoft.com/office/drawing/2014/main" id="{D51030F7-386F-D8D0-29F9-EDC1946395C3}"/>
              </a:ext>
            </a:extLst>
          </p:cNvPr>
          <p:cNvPicPr>
            <a:picLocks noChangeAspect="1"/>
          </p:cNvPicPr>
          <p:nvPr/>
        </p:nvPicPr>
        <p:blipFill>
          <a:blip r:embed="rId3"/>
          <a:stretch>
            <a:fillRect/>
          </a:stretch>
        </p:blipFill>
        <p:spPr>
          <a:xfrm>
            <a:off x="7634057" y="1853330"/>
            <a:ext cx="4195676" cy="2363564"/>
          </a:xfrm>
          <a:prstGeom prst="rect">
            <a:avLst/>
          </a:prstGeom>
          <a:ln>
            <a:noFill/>
          </a:ln>
          <a:effectLst>
            <a:softEdge rad="112500"/>
          </a:effectLst>
        </p:spPr>
      </p:pic>
    </p:spTree>
    <p:extLst>
      <p:ext uri="{BB962C8B-B14F-4D97-AF65-F5344CB8AC3E}">
        <p14:creationId xmlns:p14="http://schemas.microsoft.com/office/powerpoint/2010/main" val="228191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Sea-thru BENEFITS</a:t>
            </a:r>
          </a:p>
        </p:txBody>
      </p:sp>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674703" y="2158301"/>
            <a:ext cx="2943001" cy="3224336"/>
          </a:xfrm>
        </p:spPr>
        <p:txBody>
          <a:bodyPr anchor="t">
            <a:noAutofit/>
          </a:bodyPr>
          <a:lstStyle/>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Sea-thru offers a glimpse into the underwater world without skewed colors</a:t>
            </a:r>
            <a:endParaRPr lang="en-ZA" sz="1200" noProof="1">
              <a:latin typeface="Georgia" panose="02040502050405020303" pitchFamily="18" charset="0"/>
            </a:endParaRPr>
          </a:p>
          <a:p>
            <a:endParaRPr lang="en-IN" sz="1200" dirty="0"/>
          </a:p>
          <a:p>
            <a:endParaRPr lang="en-ZA" sz="1200" noProof="1">
              <a:latin typeface="Georgia" panose="02040502050405020303" pitchFamily="18" charset="0"/>
            </a:endParaRPr>
          </a:p>
        </p:txBody>
      </p:sp>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269826" y="2151679"/>
            <a:ext cx="3130097" cy="3237580"/>
          </a:xfrm>
        </p:spPr>
        <p:txBody>
          <a:bodyPr>
            <a:normAutofit/>
          </a:bodyPr>
          <a:lstStyle/>
          <a:p>
            <a:endParaRPr lang="en-IN" dirty="0">
              <a:solidFill>
                <a:srgbClr val="323232"/>
              </a:solidFill>
              <a:latin typeface="Georgia" panose="02040502050405020303" pitchFamily="18" charset="0"/>
            </a:endParaRPr>
          </a:p>
          <a:p>
            <a:r>
              <a:rPr lang="en-IN" b="0" i="0" dirty="0">
                <a:solidFill>
                  <a:srgbClr val="323232"/>
                </a:solidFill>
                <a:effectLst/>
                <a:latin typeface="Georgia" panose="02040502050405020303" pitchFamily="18" charset="0"/>
              </a:rPr>
              <a:t>Sea-thru removes any kind of visual distortion and upscales the image</a:t>
            </a:r>
            <a:endParaRPr lang="en-ZA" noProof="1"/>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289544" y="2145058"/>
            <a:ext cx="3130097" cy="3224336"/>
          </a:xfrm>
        </p:spPr>
        <p:txBody>
          <a:bodyPr/>
          <a:lstStyle/>
          <a:p>
            <a:endParaRPr lang="en-ZA" noProof="1"/>
          </a:p>
          <a:p>
            <a:r>
              <a:rPr lang="en-ZA" b="1" noProof="1"/>
              <a:t>Sea-thru helps in the removal of illumination from the image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1026" name="Picture 2" descr="New Algorithm Removes Underwater Distortions for Clear Colorful Pictures">
            <a:extLst>
              <a:ext uri="{FF2B5EF4-FFF2-40B4-BE49-F238E27FC236}">
                <a16:creationId xmlns:a16="http://schemas.microsoft.com/office/drawing/2014/main" id="{85CA07C4-8DA5-A955-1562-57864D5A0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58" y="2381286"/>
            <a:ext cx="2742194" cy="16420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57D9AB3-E578-E32E-C6F6-41584EF39533}"/>
              </a:ext>
            </a:extLst>
          </p:cNvPr>
          <p:cNvPicPr>
            <a:picLocks noChangeAspect="1"/>
          </p:cNvPicPr>
          <p:nvPr/>
        </p:nvPicPr>
        <p:blipFill>
          <a:blip r:embed="rId3"/>
          <a:stretch>
            <a:fillRect/>
          </a:stretch>
        </p:blipFill>
        <p:spPr>
          <a:xfrm>
            <a:off x="4390121" y="2447874"/>
            <a:ext cx="2889508" cy="1122866"/>
          </a:xfrm>
          <a:prstGeom prst="rect">
            <a:avLst/>
          </a:prstGeom>
        </p:spPr>
      </p:pic>
      <p:pic>
        <p:nvPicPr>
          <p:cNvPr id="25" name="Picture 24">
            <a:extLst>
              <a:ext uri="{FF2B5EF4-FFF2-40B4-BE49-F238E27FC236}">
                <a16:creationId xmlns:a16="http://schemas.microsoft.com/office/drawing/2014/main" id="{4BAD7B39-4E98-AFE9-6685-1788775B1E01}"/>
              </a:ext>
            </a:extLst>
          </p:cNvPr>
          <p:cNvPicPr>
            <a:picLocks noChangeAspect="1"/>
          </p:cNvPicPr>
          <p:nvPr/>
        </p:nvPicPr>
        <p:blipFill>
          <a:blip r:embed="rId4"/>
          <a:stretch>
            <a:fillRect/>
          </a:stretch>
        </p:blipFill>
        <p:spPr>
          <a:xfrm>
            <a:off x="8424909" y="2441290"/>
            <a:ext cx="2868015" cy="1273936"/>
          </a:xfrm>
          <a:prstGeom prst="rect">
            <a:avLst/>
          </a:prstGeom>
        </p:spPr>
      </p:pic>
    </p:spTree>
    <p:extLst>
      <p:ext uri="{BB962C8B-B14F-4D97-AF65-F5344CB8AC3E}">
        <p14:creationId xmlns:p14="http://schemas.microsoft.com/office/powerpoint/2010/main" val="314017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06C61A-E3C1-FE21-273D-9357A7E56865}"/>
              </a:ext>
            </a:extLst>
          </p:cNvPr>
          <p:cNvSpPr>
            <a:spLocks noGrp="1"/>
          </p:cNvSpPr>
          <p:nvPr>
            <p:ph type="sldNum" sz="quarter" idx="12"/>
          </p:nvPr>
        </p:nvSpPr>
        <p:spPr/>
        <p:txBody>
          <a:bodyPr/>
          <a:lstStyle/>
          <a:p>
            <a:fld id="{B5CEABB6-07DC-46E8-9B57-56EC44A396E5}" type="slidenum">
              <a:rPr lang="en-US" smtClean="0"/>
              <a:t>8</a:t>
            </a:fld>
            <a:endParaRPr lang="en-US" dirty="0"/>
          </a:p>
        </p:txBody>
      </p:sp>
      <p:pic>
        <p:nvPicPr>
          <p:cNvPr id="2050" name="Picture 2">
            <a:extLst>
              <a:ext uri="{FF2B5EF4-FFF2-40B4-BE49-F238E27FC236}">
                <a16:creationId xmlns:a16="http://schemas.microsoft.com/office/drawing/2014/main" id="{60A1CBAC-9FDD-00DF-9039-63BBDB4B0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784009"/>
            <a:ext cx="8334375"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2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6D3F3D2-95C6-8579-2B36-9BC6A6FBC24C}"/>
              </a:ext>
            </a:extLst>
          </p:cNvPr>
          <p:cNvPicPr>
            <a:picLocks noChangeAspect="1"/>
          </p:cNvPicPr>
          <p:nvPr/>
        </p:nvPicPr>
        <p:blipFill>
          <a:blip r:embed="rId2"/>
          <a:stretch>
            <a:fillRect/>
          </a:stretch>
        </p:blipFill>
        <p:spPr>
          <a:xfrm>
            <a:off x="328030" y="275448"/>
            <a:ext cx="7061242" cy="2636428"/>
          </a:xfrm>
          <a:prstGeom prst="rect">
            <a:avLst/>
          </a:prstGeom>
        </p:spPr>
      </p:pic>
      <p:pic>
        <p:nvPicPr>
          <p:cNvPr id="3" name="Picture 2">
            <a:extLst>
              <a:ext uri="{FF2B5EF4-FFF2-40B4-BE49-F238E27FC236}">
                <a16:creationId xmlns:a16="http://schemas.microsoft.com/office/drawing/2014/main" id="{A1972908-CAF1-5894-3029-7BC366763DE0}"/>
              </a:ext>
            </a:extLst>
          </p:cNvPr>
          <p:cNvPicPr>
            <a:picLocks noChangeAspect="1"/>
          </p:cNvPicPr>
          <p:nvPr/>
        </p:nvPicPr>
        <p:blipFill>
          <a:blip r:embed="rId3"/>
          <a:stretch>
            <a:fillRect/>
          </a:stretch>
        </p:blipFill>
        <p:spPr>
          <a:xfrm>
            <a:off x="4802728" y="3041400"/>
            <a:ext cx="7061242" cy="2636428"/>
          </a:xfrm>
          <a:prstGeom prst="rect">
            <a:avLst/>
          </a:prstGeom>
        </p:spPr>
      </p:pic>
      <p:sp>
        <p:nvSpPr>
          <p:cNvPr id="4" name="TextBox 3">
            <a:extLst>
              <a:ext uri="{FF2B5EF4-FFF2-40B4-BE49-F238E27FC236}">
                <a16:creationId xmlns:a16="http://schemas.microsoft.com/office/drawing/2014/main" id="{46670D9B-AF03-08E8-76B1-177A3A9BAD9B}"/>
              </a:ext>
            </a:extLst>
          </p:cNvPr>
          <p:cNvSpPr txBox="1"/>
          <p:nvPr/>
        </p:nvSpPr>
        <p:spPr>
          <a:xfrm>
            <a:off x="221674" y="2911876"/>
            <a:ext cx="3906175" cy="369332"/>
          </a:xfrm>
          <a:prstGeom prst="rect">
            <a:avLst/>
          </a:prstGeom>
          <a:noFill/>
        </p:spPr>
        <p:txBody>
          <a:bodyPr wrap="square" rtlCol="0">
            <a:spAutoFit/>
          </a:bodyPr>
          <a:lstStyle/>
          <a:p>
            <a:r>
              <a:rPr lang="en-US" b="1" dirty="0"/>
              <a:t>Image recovery in </a:t>
            </a:r>
            <a:r>
              <a:rPr lang="en-US" b="1" dirty="0">
                <a:solidFill>
                  <a:srgbClr val="00B050"/>
                </a:solidFill>
              </a:rPr>
              <a:t>Green</a:t>
            </a:r>
            <a:r>
              <a:rPr lang="en-US" b="1" dirty="0"/>
              <a:t> Scene</a:t>
            </a:r>
            <a:endParaRPr lang="en-IN" b="1" dirty="0"/>
          </a:p>
        </p:txBody>
      </p:sp>
      <p:sp>
        <p:nvSpPr>
          <p:cNvPr id="5" name="TextBox 4">
            <a:extLst>
              <a:ext uri="{FF2B5EF4-FFF2-40B4-BE49-F238E27FC236}">
                <a16:creationId xmlns:a16="http://schemas.microsoft.com/office/drawing/2014/main" id="{E131EC38-7C9F-B1B7-AEFD-4B0BA16B86CC}"/>
              </a:ext>
            </a:extLst>
          </p:cNvPr>
          <p:cNvSpPr txBox="1"/>
          <p:nvPr/>
        </p:nvSpPr>
        <p:spPr>
          <a:xfrm>
            <a:off x="8739030" y="2727210"/>
            <a:ext cx="3906175" cy="369332"/>
          </a:xfrm>
          <a:prstGeom prst="rect">
            <a:avLst/>
          </a:prstGeom>
          <a:noFill/>
        </p:spPr>
        <p:txBody>
          <a:bodyPr wrap="square" rtlCol="0">
            <a:spAutoFit/>
          </a:bodyPr>
          <a:lstStyle/>
          <a:p>
            <a:r>
              <a:rPr lang="en-US" b="1" dirty="0"/>
              <a:t>Image recovery in </a:t>
            </a:r>
            <a:r>
              <a:rPr lang="en-US" b="1" dirty="0">
                <a:solidFill>
                  <a:srgbClr val="0070C0"/>
                </a:solidFill>
              </a:rPr>
              <a:t>Blue</a:t>
            </a:r>
            <a:r>
              <a:rPr lang="en-US" b="1" dirty="0"/>
              <a:t> Scene</a:t>
            </a:r>
            <a:endParaRPr lang="en-IN" b="1" dirty="0"/>
          </a:p>
        </p:txBody>
      </p:sp>
    </p:spTree>
    <p:extLst>
      <p:ext uri="{BB962C8B-B14F-4D97-AF65-F5344CB8AC3E}">
        <p14:creationId xmlns:p14="http://schemas.microsoft.com/office/powerpoint/2010/main" val="454668452"/>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{243D9920-47A6-47DF-B220-C77561B41F8C}tf16411248_win32</Template>
  <TotalTime>274</TotalTime>
  <Words>779</Words>
  <Application>Microsoft Office PowerPoint</Application>
  <PresentationFormat>Widescreen</PresentationFormat>
  <Paragraphs>92</Paragraphs>
  <Slides>18</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Abadi</vt:lpstr>
      <vt:lpstr>Arial</vt:lpstr>
      <vt:lpstr>Avenir Next LT Pro Light</vt:lpstr>
      <vt:lpstr>Avenir Next LT Pro Light (Body)</vt:lpstr>
      <vt:lpstr>Calibri</vt:lpstr>
      <vt:lpstr>Georgia</vt:lpstr>
      <vt:lpstr>Posterama</vt:lpstr>
      <vt:lpstr>Roboto</vt:lpstr>
      <vt:lpstr>Office Theme</vt:lpstr>
      <vt:lpstr>Sea-thru</vt:lpstr>
      <vt:lpstr>Introduction</vt:lpstr>
      <vt:lpstr>Evolution in underwater imagery</vt:lpstr>
      <vt:lpstr>Comparison with other model</vt:lpstr>
      <vt:lpstr>Revised Underwater Image Model - Abstract</vt:lpstr>
      <vt:lpstr>Why sea-thru works(working part from notes*)</vt:lpstr>
      <vt:lpstr>Sea-thru BENEFITS</vt:lpstr>
      <vt:lpstr>PowerPoint Presentation</vt:lpstr>
      <vt:lpstr>PowerPoint Presentation</vt:lpstr>
      <vt:lpstr>SEA-thru OVERVIEW</vt:lpstr>
      <vt:lpstr>Image formation equations</vt:lpstr>
      <vt:lpstr>PowerPoint Presentation</vt:lpstr>
      <vt:lpstr>PowerPoint Presentation</vt:lpstr>
      <vt:lpstr>PowerPoint Presentation</vt:lpstr>
      <vt:lpstr>PowerPoint Presentation</vt:lpstr>
      <vt:lpstr>Other Applications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Sea-thru</dc:title>
  <dc:creator>Jaskarandeep Singh</dc:creator>
  <cp:lastModifiedBy>Jaskarandeep Singh</cp:lastModifiedBy>
  <cp:revision>15</cp:revision>
  <dcterms:created xsi:type="dcterms:W3CDTF">2022-11-04T11:45:28Z</dcterms:created>
  <dcterms:modified xsi:type="dcterms:W3CDTF">2022-11-08T14:31:05Z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2022-11-04T12:15:05Z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539323b1-0e88-48f6-93b8-616a041c4af0</vt:lpwstr>
  </property>
  <property fmtid="{D5CDD505-2E9C-101B-9397-08002B2CF9AE}" pid="8" name="MSIP_Label_defa4170-0d19-0005-0004-bc88714345d2_ActionId">
    <vt:lpwstr>ea6c4609-1c6a-43f3-94e7-5884716ce75b</vt:lpwstr>
  </property>
  <property fmtid="{D5CDD505-2E9C-101B-9397-08002B2CF9AE}" pid="9" name="MSIP_Label_defa4170-0d19-0005-0004-bc88714345d2_ContentBits">
    <vt:lpwstr>0</vt:lpwstr>
  </property>
</Properties>
</file>